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SemiBold-regular.fntdata"/><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slide" Target="slides/slide1.xml"/><Relationship Id="rId19" Type="http://schemas.openxmlformats.org/officeDocument/2006/relationships/font" Target="fonts/Nunito-italic.fntdata"/><Relationship Id="rId6" Type="http://schemas.openxmlformats.org/officeDocument/2006/relationships/slide" Target="slides/slide2.xml"/><Relationship Id="rId18"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477e5f5b77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77e5f5b77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477e5f5b77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e5f90667b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e5f90667b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6e5f90667b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e5f90667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e5f90667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6e5f90667b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ef35f25c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ef35f25c3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7ef35f25c3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0421a5d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0421a5d6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g80421a5d6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6e5f90667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e5f90667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8" name="Google Shape;228;g6e5f90667b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6" name="Google Shape;236;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youtube.com/watch?v=TLlFCBbGhaU" TargetMode="External"/><Relationship Id="rId4" Type="http://schemas.openxmlformats.org/officeDocument/2006/relationships/hyperlink" Target="https://www.bccourier.com/global-metal-cutting-tools-market-2019-industry-opportunities-and-development-analysis-202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Smokeless Hose Cutting Process Improvement</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20/02/2020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Definition</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4" name="Google Shape;174;p20"/>
          <p:cNvSpPr txBox="1"/>
          <p:nvPr/>
        </p:nvSpPr>
        <p:spPr>
          <a:xfrm>
            <a:off x="0" y="975450"/>
            <a:ext cx="11733300" cy="54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2400">
                <a:latin typeface="Nunito"/>
                <a:ea typeface="Nunito"/>
                <a:cs typeface="Nunito"/>
                <a:sym typeface="Nunito"/>
              </a:rPr>
              <a:t>Problem: </a:t>
            </a:r>
            <a:r>
              <a:rPr lang="en-US" sz="2400">
                <a:latin typeface="Nunito"/>
                <a:ea typeface="Nunito"/>
                <a:cs typeface="Nunito"/>
                <a:sym typeface="Nunito"/>
              </a:rPr>
              <a:t>Hazardous smoke during hose cutting</a:t>
            </a:r>
            <a:r>
              <a:rPr lang="en-US" sz="2400">
                <a:latin typeface="Nunito"/>
                <a:ea typeface="Nunito"/>
                <a:cs typeface="Nunito"/>
                <a:sym typeface="Nunito"/>
              </a:rPr>
              <a:t> </a:t>
            </a:r>
            <a:endParaRPr sz="2400">
              <a:latin typeface="Nunito"/>
              <a:ea typeface="Nunito"/>
              <a:cs typeface="Nunito"/>
              <a:sym typeface="Nunito"/>
            </a:endParaRPr>
          </a:p>
          <a:p>
            <a:pPr indent="0" lvl="0" marL="0" rtl="0" algn="l">
              <a:lnSpc>
                <a:spcPct val="115000"/>
              </a:lnSpc>
              <a:spcBef>
                <a:spcPts val="0"/>
              </a:spcBef>
              <a:spcAft>
                <a:spcPts val="0"/>
              </a:spcAft>
              <a:buNone/>
            </a:pPr>
            <a:r>
              <a:t/>
            </a:r>
            <a:endParaRPr sz="2400">
              <a:latin typeface="Nunito"/>
              <a:ea typeface="Nunito"/>
              <a:cs typeface="Nunito"/>
              <a:sym typeface="Nunito"/>
            </a:endParaRPr>
          </a:p>
          <a:p>
            <a:pPr indent="0" lvl="0" marL="0" rtl="0" algn="l">
              <a:lnSpc>
                <a:spcPct val="115000"/>
              </a:lnSpc>
              <a:spcBef>
                <a:spcPts val="0"/>
              </a:spcBef>
              <a:spcAft>
                <a:spcPts val="0"/>
              </a:spcAft>
              <a:buNone/>
            </a:pPr>
            <a:r>
              <a:rPr b="1" lang="en-US" sz="2400">
                <a:latin typeface="Nunito"/>
                <a:ea typeface="Nunito"/>
                <a:cs typeface="Nunito"/>
                <a:sym typeface="Nunito"/>
              </a:rPr>
              <a:t>Cause:</a:t>
            </a:r>
            <a:r>
              <a:rPr lang="en-US" sz="2400">
                <a:latin typeface="Nunito"/>
                <a:ea typeface="Nunito"/>
                <a:cs typeface="Nunito"/>
                <a:sym typeface="Nunito"/>
              </a:rPr>
              <a:t> Lack of a specialized machine to cut and extract the smoke during cutting.     </a:t>
            </a:r>
            <a:endParaRPr sz="2400">
              <a:latin typeface="Nunito"/>
              <a:ea typeface="Nunito"/>
              <a:cs typeface="Nunito"/>
              <a:sym typeface="Nunito"/>
            </a:endParaRPr>
          </a:p>
          <a:p>
            <a:pPr indent="0" lvl="0" marL="0" rtl="0" algn="l">
              <a:lnSpc>
                <a:spcPct val="115000"/>
              </a:lnSpc>
              <a:spcBef>
                <a:spcPts val="0"/>
              </a:spcBef>
              <a:spcAft>
                <a:spcPts val="0"/>
              </a:spcAft>
              <a:buNone/>
            </a:pPr>
            <a:r>
              <a:t/>
            </a:r>
            <a:endParaRPr b="1" sz="2400">
              <a:latin typeface="Nunito"/>
              <a:ea typeface="Nunito"/>
              <a:cs typeface="Nunito"/>
              <a:sym typeface="Nunito"/>
            </a:endParaRPr>
          </a:p>
          <a:p>
            <a:pPr indent="0" lvl="0" marL="0" rtl="0" algn="l">
              <a:lnSpc>
                <a:spcPct val="115000"/>
              </a:lnSpc>
              <a:spcBef>
                <a:spcPts val="0"/>
              </a:spcBef>
              <a:spcAft>
                <a:spcPts val="0"/>
              </a:spcAft>
              <a:buNone/>
            </a:pPr>
            <a:r>
              <a:rPr b="1" lang="en-US" sz="2400">
                <a:latin typeface="Nunito"/>
                <a:ea typeface="Nunito"/>
                <a:cs typeface="Nunito"/>
                <a:sym typeface="Nunito"/>
              </a:rPr>
              <a:t>Impact : </a:t>
            </a:r>
            <a:endParaRPr sz="2400">
              <a:latin typeface="Nunito"/>
              <a:ea typeface="Nunito"/>
              <a:cs typeface="Nunito"/>
              <a:sym typeface="Nunito"/>
            </a:endParaRPr>
          </a:p>
          <a:p>
            <a:pPr indent="-381000" lvl="0" marL="1371600" marR="55276" rtl="0" algn="l">
              <a:lnSpc>
                <a:spcPct val="115000"/>
              </a:lnSpc>
              <a:spcBef>
                <a:spcPts val="0"/>
              </a:spcBef>
              <a:spcAft>
                <a:spcPts val="0"/>
              </a:spcAft>
              <a:buSzPts val="2400"/>
              <a:buFont typeface="Nunito"/>
              <a:buChar char="●"/>
            </a:pPr>
            <a:r>
              <a:rPr lang="en-US" sz="2400">
                <a:latin typeface="Nunito"/>
                <a:ea typeface="Nunito"/>
                <a:cs typeface="Nunito"/>
                <a:sym typeface="Nunito"/>
              </a:rPr>
              <a:t>Respiratory problems to the operator.</a:t>
            </a:r>
            <a:endParaRPr sz="2400">
              <a:latin typeface="Nunito"/>
              <a:ea typeface="Nunito"/>
              <a:cs typeface="Nunito"/>
              <a:sym typeface="Nunito"/>
            </a:endParaRPr>
          </a:p>
          <a:p>
            <a:pPr indent="-381000" lvl="0" marL="1371600" marR="55276" rtl="0" algn="l">
              <a:lnSpc>
                <a:spcPct val="115000"/>
              </a:lnSpc>
              <a:spcBef>
                <a:spcPts val="0"/>
              </a:spcBef>
              <a:spcAft>
                <a:spcPts val="0"/>
              </a:spcAft>
              <a:buSzPts val="2400"/>
              <a:buFont typeface="Nunito"/>
              <a:buChar char="●"/>
            </a:pPr>
            <a:r>
              <a:rPr lang="en-US" sz="2400">
                <a:solidFill>
                  <a:schemeClr val="dk1"/>
                </a:solidFill>
                <a:latin typeface="Nunito"/>
                <a:ea typeface="Nunito"/>
                <a:cs typeface="Nunito"/>
                <a:sym typeface="Nunito"/>
              </a:rPr>
              <a:t>Environmental pollution</a:t>
            </a:r>
            <a:r>
              <a:rPr lang="en-US" sz="2400">
                <a:solidFill>
                  <a:schemeClr val="dk1"/>
                </a:solidFill>
                <a:latin typeface="Nunito"/>
                <a:ea typeface="Nunito"/>
                <a:cs typeface="Nunito"/>
                <a:sym typeface="Nunito"/>
              </a:rPr>
              <a:t>.</a:t>
            </a:r>
            <a:endParaRPr sz="2400">
              <a:latin typeface="Nunito"/>
              <a:ea typeface="Nunito"/>
              <a:cs typeface="Nunito"/>
              <a:sym typeface="Nunito"/>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1676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 Proposal</a:t>
            </a:r>
            <a:endParaRPr/>
          </a:p>
        </p:txBody>
      </p:sp>
      <p:sp>
        <p:nvSpPr>
          <p:cNvPr id="181" name="Google Shape;181;p2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Requirements for a specialized cutting machine.</a:t>
            </a:r>
            <a:endParaRPr b="1"/>
          </a:p>
          <a:p>
            <a:pPr indent="-381000" lvl="0" marL="457200" rtl="0" algn="l">
              <a:spcBef>
                <a:spcPts val="1000"/>
              </a:spcBef>
              <a:spcAft>
                <a:spcPts val="0"/>
              </a:spcAft>
              <a:buSzPts val="2400"/>
              <a:buChar char="●"/>
            </a:pPr>
            <a:r>
              <a:rPr lang="en-US" sz="2400"/>
              <a:t>Cutting machine with fume extractor away from the operator.</a:t>
            </a:r>
            <a:endParaRPr sz="2400"/>
          </a:p>
          <a:p>
            <a:pPr indent="-381000" lvl="0" marL="457200" rtl="0" algn="l">
              <a:spcBef>
                <a:spcPts val="0"/>
              </a:spcBef>
              <a:spcAft>
                <a:spcPts val="0"/>
              </a:spcAft>
              <a:buSzPts val="2400"/>
              <a:buChar char="●"/>
            </a:pPr>
            <a:r>
              <a:rPr lang="en-US" sz="2400"/>
              <a:t>A strong and portable shelf where the cutting machine is mounted and a base for fume extraction.</a:t>
            </a:r>
            <a:endParaRPr sz="2400"/>
          </a:p>
          <a:p>
            <a:pPr indent="-381000" lvl="0" marL="457200" rtl="0" algn="l">
              <a:spcBef>
                <a:spcPts val="0"/>
              </a:spcBef>
              <a:spcAft>
                <a:spcPts val="0"/>
              </a:spcAft>
              <a:buSzPts val="2400"/>
              <a:buChar char="●"/>
            </a:pPr>
            <a:r>
              <a:rPr lang="en-US" sz="2400"/>
              <a:t>The container housing the fumes extraction fan should have sediments and smoke filters.</a:t>
            </a:r>
            <a:endParaRPr sz="2400"/>
          </a:p>
          <a:p>
            <a:pPr indent="-381000" lvl="0" marL="457200" rtl="0" algn="l">
              <a:spcBef>
                <a:spcPts val="0"/>
              </a:spcBef>
              <a:spcAft>
                <a:spcPts val="0"/>
              </a:spcAft>
              <a:buSzPts val="2400"/>
              <a:buChar char="●"/>
            </a:pPr>
            <a:r>
              <a:rPr lang="en-US" sz="2400"/>
              <a:t>The sediments and filter container should be easy to empty.</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p:txBody>
      </p:sp>
      <p:sp>
        <p:nvSpPr>
          <p:cNvPr id="182" name="Google Shape;18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Cutting tool to customize locally</a:t>
            </a:r>
            <a:endParaRPr/>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0" name="Google Shape;190;p22"/>
          <p:cNvSpPr txBox="1"/>
          <p:nvPr/>
        </p:nvSpPr>
        <p:spPr>
          <a:xfrm>
            <a:off x="3429000" y="4909275"/>
            <a:ext cx="17988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191" name="Google Shape;191;p22"/>
          <p:cNvSpPr txBox="1"/>
          <p:nvPr/>
        </p:nvSpPr>
        <p:spPr>
          <a:xfrm>
            <a:off x="3710075" y="4853075"/>
            <a:ext cx="12342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Nunito SemiBold"/>
              <a:ea typeface="Nunito SemiBold"/>
              <a:cs typeface="Nunito SemiBold"/>
              <a:sym typeface="Nunito SemiBold"/>
            </a:endParaRPr>
          </a:p>
        </p:txBody>
      </p:sp>
      <p:pic>
        <p:nvPicPr>
          <p:cNvPr id="192" name="Google Shape;192;p22"/>
          <p:cNvPicPr preferRelativeResize="0"/>
          <p:nvPr/>
        </p:nvPicPr>
        <p:blipFill>
          <a:blip r:embed="rId3">
            <a:alphaModFix/>
          </a:blip>
          <a:stretch>
            <a:fillRect/>
          </a:stretch>
        </p:blipFill>
        <p:spPr>
          <a:xfrm>
            <a:off x="581725" y="1036525"/>
            <a:ext cx="4253000" cy="5232924"/>
          </a:xfrm>
          <a:prstGeom prst="rect">
            <a:avLst/>
          </a:prstGeom>
          <a:noFill/>
          <a:ln>
            <a:noFill/>
          </a:ln>
        </p:spPr>
      </p:pic>
      <p:sp>
        <p:nvSpPr>
          <p:cNvPr id="193" name="Google Shape;193;p22"/>
          <p:cNvSpPr txBox="1"/>
          <p:nvPr/>
        </p:nvSpPr>
        <p:spPr>
          <a:xfrm>
            <a:off x="7035150" y="1516725"/>
            <a:ext cx="4698000" cy="4752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Nunito SemiBold"/>
              <a:buChar char="❖"/>
            </a:pPr>
            <a:r>
              <a:rPr lang="en-US">
                <a:latin typeface="Nunito SemiBold"/>
                <a:ea typeface="Nunito SemiBold"/>
                <a:cs typeface="Nunito SemiBold"/>
                <a:sym typeface="Nunito SemiBold"/>
              </a:rPr>
              <a:t>B1                   Cutting handle</a:t>
            </a:r>
            <a:endParaRPr>
              <a:latin typeface="Nunito SemiBold"/>
              <a:ea typeface="Nunito SemiBold"/>
              <a:cs typeface="Nunito SemiBold"/>
              <a:sym typeface="Nunito SemiBold"/>
            </a:endParaRPr>
          </a:p>
          <a:p>
            <a:pPr indent="-317500" lvl="0" marL="457200" rtl="0" algn="l">
              <a:lnSpc>
                <a:spcPct val="150000"/>
              </a:lnSpc>
              <a:spcBef>
                <a:spcPts val="0"/>
              </a:spcBef>
              <a:spcAft>
                <a:spcPts val="0"/>
              </a:spcAft>
              <a:buSzPts val="1400"/>
              <a:buFont typeface="Nunito SemiBold"/>
              <a:buChar char="❖"/>
            </a:pPr>
            <a:r>
              <a:rPr lang="en-US">
                <a:latin typeface="Nunito SemiBold"/>
                <a:ea typeface="Nunito SemiBold"/>
                <a:cs typeface="Nunito SemiBold"/>
                <a:sym typeface="Nunito SemiBold"/>
              </a:rPr>
              <a:t>A,E                  Cutting Disk</a:t>
            </a:r>
            <a:endParaRPr>
              <a:latin typeface="Nunito SemiBold"/>
              <a:ea typeface="Nunito SemiBold"/>
              <a:cs typeface="Nunito SemiBold"/>
              <a:sym typeface="Nunito SemiBold"/>
            </a:endParaRPr>
          </a:p>
          <a:p>
            <a:pPr indent="-317500" lvl="0" marL="457200" rtl="0" algn="l">
              <a:lnSpc>
                <a:spcPct val="150000"/>
              </a:lnSpc>
              <a:spcBef>
                <a:spcPts val="0"/>
              </a:spcBef>
              <a:spcAft>
                <a:spcPts val="0"/>
              </a:spcAft>
              <a:buSzPts val="1400"/>
              <a:buFont typeface="Nunito SemiBold"/>
              <a:buChar char="❖"/>
            </a:pPr>
            <a:r>
              <a:rPr lang="en-US">
                <a:latin typeface="Nunito SemiBold"/>
                <a:ea typeface="Nunito SemiBold"/>
                <a:cs typeface="Nunito SemiBold"/>
                <a:sym typeface="Nunito SemiBold"/>
              </a:rPr>
              <a:t>G                      Adjust hose size pin</a:t>
            </a:r>
            <a:endParaRPr>
              <a:latin typeface="Nunito SemiBold"/>
              <a:ea typeface="Nunito SemiBold"/>
              <a:cs typeface="Nunito SemiBold"/>
              <a:sym typeface="Nunito SemiBold"/>
            </a:endParaRPr>
          </a:p>
          <a:p>
            <a:pPr indent="-317500" lvl="0" marL="457200" rtl="0" algn="l">
              <a:lnSpc>
                <a:spcPct val="150000"/>
              </a:lnSpc>
              <a:spcBef>
                <a:spcPts val="0"/>
              </a:spcBef>
              <a:spcAft>
                <a:spcPts val="0"/>
              </a:spcAft>
              <a:buSzPts val="1400"/>
              <a:buFont typeface="Nunito SemiBold"/>
              <a:buChar char="❖"/>
            </a:pPr>
            <a:r>
              <a:rPr lang="en-US">
                <a:latin typeface="Nunito SemiBold"/>
                <a:ea typeface="Nunito SemiBold"/>
                <a:cs typeface="Nunito SemiBold"/>
                <a:sym typeface="Nunito SemiBold"/>
              </a:rPr>
              <a:t>C                      Where to place your hose</a:t>
            </a:r>
            <a:endParaRPr>
              <a:latin typeface="Nunito SemiBold"/>
              <a:ea typeface="Nunito SemiBold"/>
              <a:cs typeface="Nunito SemiBold"/>
              <a:sym typeface="Nunito SemiBold"/>
            </a:endParaRPr>
          </a:p>
          <a:p>
            <a:pPr indent="-317500" lvl="0" marL="457200" rtl="0" algn="l">
              <a:lnSpc>
                <a:spcPct val="150000"/>
              </a:lnSpc>
              <a:spcBef>
                <a:spcPts val="0"/>
              </a:spcBef>
              <a:spcAft>
                <a:spcPts val="0"/>
              </a:spcAft>
              <a:buSzPts val="1400"/>
              <a:buFont typeface="Nunito SemiBold"/>
              <a:buChar char="❖"/>
            </a:pPr>
            <a:r>
              <a:rPr lang="en-US">
                <a:latin typeface="Nunito SemiBold"/>
                <a:ea typeface="Nunito SemiBold"/>
                <a:cs typeface="Nunito SemiBold"/>
                <a:sym typeface="Nunito SemiBold"/>
              </a:rPr>
              <a:t>H                     Machine Power on/off</a:t>
            </a:r>
            <a:endParaRPr>
              <a:latin typeface="Nunito SemiBold"/>
              <a:ea typeface="Nunito SemiBold"/>
              <a:cs typeface="Nunito SemiBold"/>
              <a:sym typeface="Nunito SemiBold"/>
            </a:endParaRPr>
          </a:p>
          <a:p>
            <a:pPr indent="-317500" lvl="0" marL="457200" rtl="0" algn="l">
              <a:lnSpc>
                <a:spcPct val="150000"/>
              </a:lnSpc>
              <a:spcBef>
                <a:spcPts val="0"/>
              </a:spcBef>
              <a:spcAft>
                <a:spcPts val="0"/>
              </a:spcAft>
              <a:buSzPts val="1400"/>
              <a:buFont typeface="Nunito SemiBold"/>
              <a:buChar char="❖"/>
            </a:pPr>
            <a:r>
              <a:rPr lang="en-US">
                <a:latin typeface="Nunito SemiBold"/>
                <a:ea typeface="Nunito SemiBold"/>
                <a:cs typeface="Nunito SemiBold"/>
                <a:sym typeface="Nunito SemiBold"/>
              </a:rPr>
              <a:t>C1                    Sediments and fumes container</a:t>
            </a:r>
            <a:endParaRPr>
              <a:latin typeface="Nunito SemiBold"/>
              <a:ea typeface="Nunito SemiBold"/>
              <a:cs typeface="Nunito SemiBold"/>
              <a:sym typeface="Nunito SemiBold"/>
            </a:endParaRPr>
          </a:p>
          <a:p>
            <a:pPr indent="-317500" lvl="0" marL="457200" rtl="0" algn="l">
              <a:lnSpc>
                <a:spcPct val="150000"/>
              </a:lnSpc>
              <a:spcBef>
                <a:spcPts val="0"/>
              </a:spcBef>
              <a:spcAft>
                <a:spcPts val="0"/>
              </a:spcAft>
              <a:buSzPts val="1400"/>
              <a:buFont typeface="Nunito SemiBold"/>
              <a:buChar char="❖"/>
            </a:pPr>
            <a:r>
              <a:rPr lang="en-US">
                <a:latin typeface="Nunito SemiBold"/>
                <a:ea typeface="Nunito SemiBold"/>
                <a:cs typeface="Nunito SemiBold"/>
                <a:sym typeface="Nunito SemiBold"/>
              </a:rPr>
              <a:t>D                      Motor</a:t>
            </a:r>
            <a:endParaRPr>
              <a:latin typeface="Nunito SemiBold"/>
              <a:ea typeface="Nunito SemiBold"/>
              <a:cs typeface="Nunito SemiBold"/>
              <a:sym typeface="Nunito SemiBold"/>
            </a:endParaRPr>
          </a:p>
          <a:p>
            <a:pPr indent="-317500" lvl="0" marL="457200" rtl="0" algn="l">
              <a:lnSpc>
                <a:spcPct val="150000"/>
              </a:lnSpc>
              <a:spcBef>
                <a:spcPts val="0"/>
              </a:spcBef>
              <a:spcAft>
                <a:spcPts val="0"/>
              </a:spcAft>
              <a:buSzPts val="1400"/>
              <a:buFont typeface="Nunito SemiBold"/>
              <a:buChar char="❖"/>
            </a:pPr>
            <a:r>
              <a:rPr lang="en-US">
                <a:latin typeface="Nunito SemiBold"/>
                <a:ea typeface="Nunito SemiBold"/>
                <a:cs typeface="Nunito SemiBold"/>
                <a:sym typeface="Nunito SemiBold"/>
              </a:rPr>
              <a:t>D1                    Extraction fan</a:t>
            </a:r>
            <a:endParaRPr>
              <a:latin typeface="Nunito SemiBold"/>
              <a:ea typeface="Nunito SemiBold"/>
              <a:cs typeface="Nunito SemiBold"/>
              <a:sym typeface="Nunito SemiBold"/>
            </a:endParaRPr>
          </a:p>
          <a:p>
            <a:pPr indent="-317500" lvl="0" marL="457200" rtl="0" algn="l">
              <a:lnSpc>
                <a:spcPct val="150000"/>
              </a:lnSpc>
              <a:spcBef>
                <a:spcPts val="0"/>
              </a:spcBef>
              <a:spcAft>
                <a:spcPts val="0"/>
              </a:spcAft>
              <a:buSzPts val="1400"/>
              <a:buFont typeface="Nunito SemiBold"/>
              <a:buChar char="❖"/>
            </a:pPr>
            <a:r>
              <a:rPr lang="en-US">
                <a:latin typeface="Nunito SemiBold"/>
                <a:ea typeface="Nunito SemiBold"/>
                <a:cs typeface="Nunito SemiBold"/>
                <a:sym typeface="Nunito SemiBold"/>
              </a:rPr>
              <a:t>E1                     Portable stand</a:t>
            </a:r>
            <a:endParaRPr>
              <a:latin typeface="Nunito SemiBold"/>
              <a:ea typeface="Nunito SemiBold"/>
              <a:cs typeface="Nunito SemiBold"/>
              <a:sym typeface="Nunito SemiBold"/>
            </a:endParaRPr>
          </a:p>
        </p:txBody>
      </p:sp>
      <p:sp>
        <p:nvSpPr>
          <p:cNvPr id="194" name="Google Shape;194;p22"/>
          <p:cNvSpPr/>
          <p:nvPr/>
        </p:nvSpPr>
        <p:spPr>
          <a:xfrm>
            <a:off x="7920775" y="1652842"/>
            <a:ext cx="723000" cy="103800"/>
          </a:xfrm>
          <a:prstGeom prst="rightArrow">
            <a:avLst>
              <a:gd fmla="val 50000" name="adj1"/>
              <a:gd fmla="val 50000" name="adj2"/>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7920775" y="2010032"/>
            <a:ext cx="723000" cy="103800"/>
          </a:xfrm>
          <a:prstGeom prst="rightArrow">
            <a:avLst>
              <a:gd fmla="val 50000" name="adj1"/>
              <a:gd fmla="val 50000" name="adj2"/>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7920775" y="2314823"/>
            <a:ext cx="723000" cy="103800"/>
          </a:xfrm>
          <a:prstGeom prst="rightArrow">
            <a:avLst>
              <a:gd fmla="val 50000" name="adj1"/>
              <a:gd fmla="val 50000" name="adj2"/>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7920775" y="2648213"/>
            <a:ext cx="723000" cy="103800"/>
          </a:xfrm>
          <a:prstGeom prst="rightArrow">
            <a:avLst>
              <a:gd fmla="val 50000" name="adj1"/>
              <a:gd fmla="val 50000" name="adj2"/>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7912500" y="2956412"/>
            <a:ext cx="723000" cy="103800"/>
          </a:xfrm>
          <a:prstGeom prst="rightArrow">
            <a:avLst>
              <a:gd fmla="val 50000" name="adj1"/>
              <a:gd fmla="val 50000" name="adj2"/>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7920775" y="3286435"/>
            <a:ext cx="723000" cy="103800"/>
          </a:xfrm>
          <a:prstGeom prst="rightArrow">
            <a:avLst>
              <a:gd fmla="val 50000" name="adj1"/>
              <a:gd fmla="val 50000" name="adj2"/>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7912500" y="3616451"/>
            <a:ext cx="723000" cy="103800"/>
          </a:xfrm>
          <a:prstGeom prst="rightArrow">
            <a:avLst>
              <a:gd fmla="val 50000" name="adj1"/>
              <a:gd fmla="val 50000" name="adj2"/>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7912500" y="3924616"/>
            <a:ext cx="723000" cy="103800"/>
          </a:xfrm>
          <a:prstGeom prst="rightArrow">
            <a:avLst>
              <a:gd fmla="val 50000" name="adj1"/>
              <a:gd fmla="val 50000" name="adj2"/>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7920775" y="4258031"/>
            <a:ext cx="723000" cy="103800"/>
          </a:xfrm>
          <a:prstGeom prst="rightArrow">
            <a:avLst>
              <a:gd fmla="val 50000" name="adj1"/>
              <a:gd fmla="val 50000" name="adj2"/>
            </a:avLst>
          </a:prstGeom>
          <a:solidFill>
            <a:srgbClr val="65D9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22"/>
          <p:cNvCxnSpPr/>
          <p:nvPr/>
        </p:nvCxnSpPr>
        <p:spPr>
          <a:xfrm flipH="1">
            <a:off x="4834800" y="2279725"/>
            <a:ext cx="621300" cy="788100"/>
          </a:xfrm>
          <a:prstGeom prst="straightConnector1">
            <a:avLst/>
          </a:prstGeom>
          <a:noFill/>
          <a:ln cap="flat" cmpd="sng" w="28575">
            <a:solidFill>
              <a:schemeClr val="dk2"/>
            </a:solidFill>
            <a:prstDash val="solid"/>
            <a:round/>
            <a:headEnd len="med" w="med" type="none"/>
            <a:tailEnd len="med" w="med" type="triangle"/>
          </a:ln>
        </p:spPr>
      </p:cxnSp>
      <p:sp>
        <p:nvSpPr>
          <p:cNvPr id="204" name="Google Shape;204;p22"/>
          <p:cNvSpPr txBox="1"/>
          <p:nvPr/>
        </p:nvSpPr>
        <p:spPr>
          <a:xfrm>
            <a:off x="5333032" y="1833325"/>
            <a:ext cx="621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Nunito"/>
                <a:ea typeface="Nunito"/>
                <a:cs typeface="Nunito"/>
                <a:sym typeface="Nunito"/>
              </a:rPr>
              <a:t>E1</a:t>
            </a:r>
            <a:endParaRPr b="1" sz="2400">
              <a:latin typeface="Nunito"/>
              <a:ea typeface="Nunito"/>
              <a:cs typeface="Nunito"/>
              <a:sym typeface="Nunito"/>
            </a:endParaRPr>
          </a:p>
        </p:txBody>
      </p:sp>
      <p:cxnSp>
        <p:nvCxnSpPr>
          <p:cNvPr id="205" name="Google Shape;205;p22"/>
          <p:cNvCxnSpPr/>
          <p:nvPr/>
        </p:nvCxnSpPr>
        <p:spPr>
          <a:xfrm rot="10800000">
            <a:off x="3710400" y="4465725"/>
            <a:ext cx="1236000" cy="1162500"/>
          </a:xfrm>
          <a:prstGeom prst="straightConnector1">
            <a:avLst/>
          </a:prstGeom>
          <a:noFill/>
          <a:ln cap="flat" cmpd="sng" w="38100">
            <a:solidFill>
              <a:srgbClr val="FF0000"/>
            </a:solidFill>
            <a:prstDash val="solid"/>
            <a:round/>
            <a:headEnd len="med" w="med" type="none"/>
            <a:tailEnd len="med" w="med" type="triangle"/>
          </a:ln>
        </p:spPr>
      </p:cxnSp>
      <p:cxnSp>
        <p:nvCxnSpPr>
          <p:cNvPr id="206" name="Google Shape;206;p22"/>
          <p:cNvCxnSpPr/>
          <p:nvPr/>
        </p:nvCxnSpPr>
        <p:spPr>
          <a:xfrm rot="10800000">
            <a:off x="3067925" y="3835375"/>
            <a:ext cx="2629200" cy="1248900"/>
          </a:xfrm>
          <a:prstGeom prst="straightConnector1">
            <a:avLst/>
          </a:prstGeom>
          <a:noFill/>
          <a:ln cap="flat" cmpd="sng" w="38100">
            <a:solidFill>
              <a:srgbClr val="FF0000"/>
            </a:solidFill>
            <a:prstDash val="solid"/>
            <a:round/>
            <a:headEnd len="med" w="med" type="none"/>
            <a:tailEnd len="med" w="med" type="triangle"/>
          </a:ln>
        </p:spPr>
      </p:cxnSp>
      <p:sp>
        <p:nvSpPr>
          <p:cNvPr id="207" name="Google Shape;207;p22"/>
          <p:cNvSpPr txBox="1"/>
          <p:nvPr/>
        </p:nvSpPr>
        <p:spPr>
          <a:xfrm>
            <a:off x="5820832" y="4943075"/>
            <a:ext cx="621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Nunito"/>
                <a:ea typeface="Nunito"/>
                <a:cs typeface="Nunito"/>
                <a:sym typeface="Nunito"/>
              </a:rPr>
              <a:t>D</a:t>
            </a:r>
            <a:r>
              <a:rPr b="1" lang="en-US" sz="2400">
                <a:latin typeface="Nunito"/>
                <a:ea typeface="Nunito"/>
                <a:cs typeface="Nunito"/>
                <a:sym typeface="Nunito"/>
              </a:rPr>
              <a:t>1</a:t>
            </a:r>
            <a:endParaRPr b="1" sz="2400">
              <a:latin typeface="Nunito"/>
              <a:ea typeface="Nunito"/>
              <a:cs typeface="Nunito"/>
              <a:sym typeface="Nunito"/>
            </a:endParaRPr>
          </a:p>
        </p:txBody>
      </p:sp>
      <p:sp>
        <p:nvSpPr>
          <p:cNvPr id="208" name="Google Shape;208;p22"/>
          <p:cNvSpPr txBox="1"/>
          <p:nvPr/>
        </p:nvSpPr>
        <p:spPr>
          <a:xfrm>
            <a:off x="4834807" y="5628225"/>
            <a:ext cx="6213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Nunito"/>
                <a:ea typeface="Nunito"/>
                <a:cs typeface="Nunito"/>
                <a:sym typeface="Nunito"/>
              </a:rPr>
              <a:t>C</a:t>
            </a:r>
            <a:r>
              <a:rPr b="1" lang="en-US" sz="2400">
                <a:latin typeface="Nunito"/>
                <a:ea typeface="Nunito"/>
                <a:cs typeface="Nunito"/>
                <a:sym typeface="Nunito"/>
              </a:rPr>
              <a:t>1</a:t>
            </a:r>
            <a:endParaRPr b="1" sz="24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Cost Analysis</a:t>
            </a:r>
            <a:endParaRPr/>
          </a:p>
        </p:txBody>
      </p:sp>
      <p:sp>
        <p:nvSpPr>
          <p:cNvPr id="215" name="Google Shape;215;p2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216" name="Google Shape;216;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Alternative Manual Cutting Machine</a:t>
            </a:r>
            <a:endParaRPr/>
          </a:p>
        </p:txBody>
      </p:sp>
      <p:sp>
        <p:nvSpPr>
          <p:cNvPr id="223" name="Google Shape;223;p24"/>
          <p:cNvSpPr txBox="1"/>
          <p:nvPr>
            <p:ph idx="1" type="subTitle"/>
          </p:nvPr>
        </p:nvSpPr>
        <p:spPr>
          <a:xfrm>
            <a:off x="-1" y="170142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100" u="sng">
                <a:solidFill>
                  <a:schemeClr val="hlink"/>
                </a:solidFill>
                <a:latin typeface="Arial"/>
                <a:ea typeface="Arial"/>
                <a:cs typeface="Arial"/>
                <a:sym typeface="Arial"/>
                <a:hlinkClick r:id="rId3"/>
              </a:rPr>
              <a:t>https://www.youtube.com/watch?v=TLlFCBbGhaU</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sz="1100" u="sng">
                <a:solidFill>
                  <a:schemeClr val="hlink"/>
                </a:solidFill>
                <a:latin typeface="Arial"/>
                <a:ea typeface="Arial"/>
                <a:cs typeface="Arial"/>
                <a:sym typeface="Arial"/>
                <a:hlinkClick r:id="rId4"/>
              </a:rPr>
              <a:t>https://www.bccourier.com/global-metal-cutting-tools-market-2019-industry-opportunities-and-development-analysis-2024/</a:t>
            </a:r>
            <a:endParaRPr/>
          </a:p>
        </p:txBody>
      </p:sp>
      <p:sp>
        <p:nvSpPr>
          <p:cNvPr id="224" name="Google Shape;224;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Expected Outcome</a:t>
            </a:r>
            <a:endParaRPr/>
          </a:p>
        </p:txBody>
      </p:sp>
      <p:sp>
        <p:nvSpPr>
          <p:cNvPr id="231" name="Google Shape;231;p2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Safe workplace for the operators.</a:t>
            </a:r>
            <a:endParaRPr/>
          </a:p>
          <a:p>
            <a:pPr indent="-406400" lvl="0" marL="457200" rtl="0" algn="l">
              <a:spcBef>
                <a:spcPts val="0"/>
              </a:spcBef>
              <a:spcAft>
                <a:spcPts val="0"/>
              </a:spcAft>
              <a:buSzPts val="2800"/>
              <a:buChar char="●"/>
            </a:pPr>
            <a:r>
              <a:rPr lang="en-US"/>
              <a:t>Clean environment</a:t>
            </a:r>
            <a:endParaRPr/>
          </a:p>
          <a:p>
            <a:pPr indent="-406400" lvl="0" marL="457200" rtl="0" algn="l">
              <a:spcBef>
                <a:spcPts val="0"/>
              </a:spcBef>
              <a:spcAft>
                <a:spcPts val="0"/>
              </a:spcAft>
              <a:buSzPts val="2800"/>
              <a:buChar char="●"/>
            </a:pPr>
            <a:r>
              <a:rPr lang="en-US"/>
              <a:t>Increased cutting speed hence more output.</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sz="24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32" name="Google Shape;232;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idx="1" type="subTitle"/>
          </p:nvPr>
        </p:nvSpPr>
        <p:spPr>
          <a:xfrm>
            <a:off x="6877481" y="2114988"/>
            <a:ext cx="4891200" cy="437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